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2" r:id="rId9"/>
    <p:sldId id="262" r:id="rId10"/>
    <p:sldId id="273" r:id="rId11"/>
    <p:sldId id="284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6" r:id="rId23"/>
    <p:sldId id="285" r:id="rId24"/>
    <p:sldId id="263" r:id="rId25"/>
    <p:sldId id="264" r:id="rId26"/>
    <p:sldId id="266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ED43-F681-0A27-DFB3-F77D07F7B2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U-Net network for efficient brain tumor segmentation in MRI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45CB7-16D9-2C24-70A5-77361372A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451124"/>
            <a:ext cx="3544663" cy="979293"/>
          </a:xfrm>
        </p:spPr>
        <p:txBody>
          <a:bodyPr/>
          <a:lstStyle/>
          <a:p>
            <a:r>
              <a:rPr lang="en-US" dirty="0"/>
              <a:t>Student: kaveh karimadini</a:t>
            </a:r>
          </a:p>
          <a:p>
            <a:r>
              <a:rPr lang="en-US" dirty="0"/>
              <a:t>Teacher: Dr Zarafshan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4DB7F-9DD9-58A0-8AFE-7A81606A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57" y="3128143"/>
            <a:ext cx="3215951" cy="36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46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B559-EC43-2087-3DF0-110D72CC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k-means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1115F-9C47-5288-5956-C511BECE4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32" y="1717237"/>
            <a:ext cx="5035421" cy="4522245"/>
          </a:xfrm>
        </p:spPr>
        <p:txBody>
          <a:bodyPr>
            <a:normAutofit/>
          </a:bodyPr>
          <a:lstStyle/>
          <a:p>
            <a:r>
              <a:rPr lang="en-US" dirty="0"/>
              <a:t>In image segmentation, it segments an area of interest from the background of an input image. </a:t>
            </a:r>
          </a:p>
          <a:p>
            <a:r>
              <a:rPr lang="en-US" dirty="0"/>
              <a:t>This method will partition the features of the dataset (pixels/voxels) into several clusters.</a:t>
            </a:r>
          </a:p>
          <a:p>
            <a:r>
              <a:rPr lang="en-US" dirty="0"/>
              <a:t>each feature will belong to a cluster with the closest mean.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5E9F5-D319-849D-1800-D222BCD7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071" y="131209"/>
            <a:ext cx="5035421" cy="3624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9698F-E608-0EC2-BF6B-4E527255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71" y="3912776"/>
            <a:ext cx="5035421" cy="28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6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E4A8-9A6E-0E83-B672-5B4F21FB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k-means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13584-1EC7-71B7-9E96-AD2AAD10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20" y="2280914"/>
            <a:ext cx="3799560" cy="2433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7E24B-391D-C93B-FF3D-F224A21A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90" y="2280914"/>
            <a:ext cx="3543300" cy="241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BF798A-6C9B-EECE-4B5C-50B0C2BD0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10" y="2248436"/>
            <a:ext cx="3679273" cy="24657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D2F010-E71A-ECA8-DD62-D07E77891CC7}"/>
              </a:ext>
            </a:extLst>
          </p:cNvPr>
          <p:cNvSpPr/>
          <p:nvPr/>
        </p:nvSpPr>
        <p:spPr>
          <a:xfrm>
            <a:off x="1018301" y="4779574"/>
            <a:ext cx="20174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Before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340B0-4ADE-5585-9967-6A8F6483CA82}"/>
              </a:ext>
            </a:extLst>
          </p:cNvPr>
          <p:cNvSpPr/>
          <p:nvPr/>
        </p:nvSpPr>
        <p:spPr>
          <a:xfrm>
            <a:off x="4321861" y="4779574"/>
            <a:ext cx="3198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After(K=3)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F5A08-2474-5976-5965-5F142B8932C5}"/>
              </a:ext>
            </a:extLst>
          </p:cNvPr>
          <p:cNvSpPr/>
          <p:nvPr/>
        </p:nvSpPr>
        <p:spPr>
          <a:xfrm>
            <a:off x="8471684" y="4762813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After(K=6)</a:t>
            </a:r>
          </a:p>
        </p:txBody>
      </p:sp>
    </p:spTree>
    <p:extLst>
      <p:ext uri="{BB962C8B-B14F-4D97-AF65-F5344CB8AC3E}">
        <p14:creationId xmlns:p14="http://schemas.microsoft.com/office/powerpoint/2010/main" val="215257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36E7-302D-3D79-AC4C-2ADAE841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103" y="668374"/>
            <a:ext cx="9905998" cy="1226174"/>
          </a:xfrm>
        </p:spPr>
        <p:txBody>
          <a:bodyPr/>
          <a:lstStyle/>
          <a:p>
            <a:r>
              <a:rPr lang="en-US" b="1" dirty="0"/>
              <a:t>Fuzzy c-means (soft k-means)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20C2-DDEE-28BE-9866-8156CBF38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841" y="2830820"/>
            <a:ext cx="5035453" cy="2646250"/>
          </a:xfrm>
        </p:spPr>
        <p:txBody>
          <a:bodyPr>
            <a:normAutofit/>
          </a:bodyPr>
          <a:lstStyle/>
          <a:p>
            <a:r>
              <a:rPr lang="en-US" dirty="0"/>
              <a:t>A variation of k-means where each feature can belong to more than one cluster based on the degree of membership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59AE1-6053-79C6-FBC7-903CBFF4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7143"/>
            <a:ext cx="4145639" cy="44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21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A229-1C8E-918D-B253-0F04372F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B383-4F16-5756-6D30-499259ACF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118" y="1754964"/>
            <a:ext cx="5767972" cy="4160644"/>
          </a:xfrm>
        </p:spPr>
        <p:txBody>
          <a:bodyPr>
            <a:normAutofit/>
          </a:bodyPr>
          <a:lstStyle/>
          <a:p>
            <a:r>
              <a:rPr lang="en-US" dirty="0"/>
              <a:t>A class of deep neural network which is prominently used for the analysis of </a:t>
            </a:r>
            <a:r>
              <a:rPr lang="en-US" b="1" dirty="0"/>
              <a:t>two-dimensional imagery.</a:t>
            </a:r>
          </a:p>
          <a:p>
            <a:r>
              <a:rPr lang="en-US" b="1" dirty="0"/>
              <a:t>MRNet </a:t>
            </a:r>
            <a:r>
              <a:rPr lang="en-US" dirty="0"/>
              <a:t>is one such system:</a:t>
            </a:r>
          </a:p>
          <a:p>
            <a:pPr lvl="1"/>
            <a:r>
              <a:rPr lang="en-US" dirty="0"/>
              <a:t>is primarily used to classify if a particular MRI image contains one of the three abnormalities that computes this via an output probability and uses 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D2F37-CE95-4B28-05EA-323627A4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863" y="496123"/>
            <a:ext cx="5903137" cy="59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0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B592A-63E9-297C-A113-9823511B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MRNet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D679C5-B0B6-9424-F48B-7349E38A5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464" y="2022443"/>
            <a:ext cx="9119895" cy="4559948"/>
          </a:xfrm>
        </p:spPr>
      </p:pic>
    </p:spTree>
    <p:extLst>
      <p:ext uri="{BB962C8B-B14F-4D97-AF65-F5344CB8AC3E}">
        <p14:creationId xmlns:p14="http://schemas.microsoft.com/office/powerpoint/2010/main" val="345253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9871-8D44-2E35-B4C8-F69C50D3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and V-Net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19A77-B07A-A159-49DE-CECD9177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342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Were designed by applying similar principles in MRNet to a convolutional neural net work which can segment an ROI from an input two or three-dimensional image.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CB1FB-2401-A853-2174-90CA9E22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384" y="3249891"/>
            <a:ext cx="7185351" cy="34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4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535A-5BD6-5034-AC18-A858D1B2C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99857"/>
            <a:ext cx="9905998" cy="1033000"/>
          </a:xfrm>
        </p:spPr>
        <p:txBody>
          <a:bodyPr/>
          <a:lstStyle/>
          <a:p>
            <a:r>
              <a:rPr lang="en-US" dirty="0"/>
              <a:t>U-Net vs V-Net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13808-D401-00E9-29CC-2949D177D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077" y="1754154"/>
            <a:ext cx="11190497" cy="484258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U-Net</a:t>
            </a:r>
          </a:p>
          <a:p>
            <a:pPr lvl="1"/>
            <a:r>
              <a:rPr lang="en-US" dirty="0"/>
              <a:t>Tailored for 2D image segmentation.</a:t>
            </a:r>
          </a:p>
          <a:p>
            <a:pPr lvl="1"/>
            <a:r>
              <a:rPr lang="en-US" dirty="0"/>
              <a:t>Composed of a symmetrical structure resembling a 'U', with a contracting pathway (left) and an expanding pathway (right).</a:t>
            </a:r>
          </a:p>
          <a:p>
            <a:pPr lvl="1"/>
            <a:r>
              <a:rPr lang="en-US" dirty="0"/>
              <a:t>Utilizes residual connections or skip connections.</a:t>
            </a:r>
          </a:p>
          <a:p>
            <a:pPr lvl="1"/>
            <a:r>
              <a:rPr lang="en-US" dirty="0"/>
              <a:t>Typically used for biomedical image segmentation1</a:t>
            </a:r>
          </a:p>
          <a:p>
            <a:r>
              <a:rPr lang="en-US" b="1" dirty="0"/>
              <a:t>V-Net</a:t>
            </a:r>
          </a:p>
          <a:p>
            <a:pPr lvl="1"/>
            <a:r>
              <a:rPr lang="en-US" dirty="0"/>
              <a:t>Tailored for 3D image segmentation, suitable for volumetric medical image analysis.</a:t>
            </a:r>
          </a:p>
          <a:p>
            <a:pPr lvl="1"/>
            <a:r>
              <a:rPr lang="en-US" dirty="0"/>
              <a:t>Similar to U-Net but designed for 3D images.</a:t>
            </a:r>
          </a:p>
          <a:p>
            <a:pPr lvl="1"/>
            <a:r>
              <a:rPr lang="en-US" dirty="0"/>
              <a:t>Does not use batch normalization and utilizes 5x5x5 3D convolutional layers as well as 2x2x2 convolutional layers.</a:t>
            </a:r>
          </a:p>
          <a:p>
            <a:pPr lvl="1"/>
            <a:r>
              <a:rPr lang="en-US" dirty="0"/>
              <a:t>Has 4 concatenations compared to U-Net's</a:t>
            </a:r>
          </a:p>
          <a:p>
            <a:pPr lvl="1"/>
            <a:r>
              <a:rPr lang="en-US" dirty="0"/>
              <a:t>Outperforms most prior arts in volumetric medical image segmentation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1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E4C3E89E-DDEB-A073-1AD1-D7335BD985B5}"/>
              </a:ext>
            </a:extLst>
          </p:cNvPr>
          <p:cNvSpPr/>
          <p:nvPr/>
        </p:nvSpPr>
        <p:spPr>
          <a:xfrm>
            <a:off x="2559697" y="5074133"/>
            <a:ext cx="2967135" cy="15240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816B3-2F62-FDA6-82EC-8B3F63DA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719" y="312964"/>
            <a:ext cx="6106400" cy="1005009"/>
          </a:xfrm>
        </p:spPr>
        <p:txBody>
          <a:bodyPr/>
          <a:lstStyle/>
          <a:p>
            <a:r>
              <a:rPr lang="en-US" dirty="0" err="1"/>
              <a:t>U-Net&amp;V-Net</a:t>
            </a:r>
            <a:r>
              <a:rPr lang="en-US" dirty="0"/>
              <a:t> architectures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A591F-0F78-BE71-D564-1C6600F76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738" y="1185798"/>
            <a:ext cx="6106400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6D552-B614-CD74-0FD6-FF9118F1F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65" y="3079243"/>
            <a:ext cx="5209397" cy="3778757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9D6FBE1-0D4D-001E-0A5A-E708272665A9}"/>
              </a:ext>
            </a:extLst>
          </p:cNvPr>
          <p:cNvSpPr/>
          <p:nvPr/>
        </p:nvSpPr>
        <p:spPr>
          <a:xfrm>
            <a:off x="7051870" y="1185798"/>
            <a:ext cx="2950546" cy="1511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715A5-C224-61D7-26B4-66004605A0B6}"/>
              </a:ext>
            </a:extLst>
          </p:cNvPr>
          <p:cNvSpPr/>
          <p:nvPr/>
        </p:nvSpPr>
        <p:spPr>
          <a:xfrm>
            <a:off x="7413593" y="1675388"/>
            <a:ext cx="25888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U-Net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BA4361-EE20-B4A9-6593-BD9DC304373A}"/>
              </a:ext>
            </a:extLst>
          </p:cNvPr>
          <p:cNvSpPr/>
          <p:nvPr/>
        </p:nvSpPr>
        <p:spPr>
          <a:xfrm>
            <a:off x="2611745" y="5590203"/>
            <a:ext cx="25888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-Net</a:t>
            </a:r>
          </a:p>
        </p:txBody>
      </p:sp>
    </p:spTree>
    <p:extLst>
      <p:ext uri="{BB962C8B-B14F-4D97-AF65-F5344CB8AC3E}">
        <p14:creationId xmlns:p14="http://schemas.microsoft.com/office/powerpoint/2010/main" val="170275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0169E-A607-3AAC-BDB1-D152BC0F2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27116"/>
          </a:xfrm>
        </p:spPr>
        <p:txBody>
          <a:bodyPr/>
          <a:lstStyle/>
          <a:p>
            <a:r>
              <a:rPr lang="en-US" dirty="0"/>
              <a:t>LinkNet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37C2-AC83-D82E-6233-BD7D161A9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94" y="1745634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architecture similar to U Net, The network allows for learning without any significant increase in the number of trainable/non-trainable parameters. </a:t>
            </a:r>
          </a:p>
          <a:p>
            <a:r>
              <a:rPr lang="en-US" dirty="0"/>
              <a:t>designed to minimize the total number of parameters the network contains. This allowed segmentation to be performed in real-time..</a:t>
            </a:r>
          </a:p>
          <a:p>
            <a:r>
              <a:rPr lang="en-US" dirty="0"/>
              <a:t>Holds at least </a:t>
            </a:r>
            <a:r>
              <a:rPr lang="en-US" b="1" dirty="0"/>
              <a:t>11.5 million parameters</a:t>
            </a:r>
            <a:r>
              <a:rPr lang="en-US" dirty="0"/>
              <a:t>, similar to U-Net, where several encoder and decoder blocks slowly break down an image and rebuild the outcome through a series of final convolutional layers.</a:t>
            </a:r>
          </a:p>
        </p:txBody>
      </p:sp>
    </p:spTree>
    <p:extLst>
      <p:ext uri="{BB962C8B-B14F-4D97-AF65-F5344CB8AC3E}">
        <p14:creationId xmlns:p14="http://schemas.microsoft.com/office/powerpoint/2010/main" val="55565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CEEC-6322-8355-3F12-914B0F50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Linknet vs 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29348-5737-CAF7-3D97-23BD069DA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for real-time semantic segmentation.</a:t>
            </a:r>
          </a:p>
          <a:p>
            <a:r>
              <a:rPr lang="en-US" dirty="0"/>
              <a:t>Utilizes a </a:t>
            </a:r>
            <a:r>
              <a:rPr lang="en-US" b="1" dirty="0"/>
              <a:t>lightweight encoder-decoder architecture </a:t>
            </a:r>
            <a:r>
              <a:rPr lang="en-US" dirty="0"/>
              <a:t>with residual connections.</a:t>
            </a:r>
          </a:p>
          <a:p>
            <a:r>
              <a:rPr lang="en-US" dirty="0"/>
              <a:t>Employs a novel </a:t>
            </a:r>
            <a:r>
              <a:rPr lang="en-US" b="1" dirty="0"/>
              <a:t>upsampling</a:t>
            </a:r>
            <a:r>
              <a:rPr lang="en-US" dirty="0"/>
              <a:t> module called a </a:t>
            </a:r>
            <a:r>
              <a:rPr lang="en-US" b="1" dirty="0"/>
              <a:t>decoder</a:t>
            </a:r>
            <a:r>
              <a:rPr lang="en-US" dirty="0"/>
              <a:t>, which is designed to reduce the number of parameters and computational complexity.</a:t>
            </a:r>
          </a:p>
          <a:p>
            <a:r>
              <a:rPr lang="en-US" dirty="0"/>
              <a:t>Achieves high accuracy with </a:t>
            </a:r>
            <a:r>
              <a:rPr lang="en-US" b="1" dirty="0"/>
              <a:t>fewer parameters </a:t>
            </a:r>
            <a:r>
              <a:rPr lang="en-US" dirty="0"/>
              <a:t>and </a:t>
            </a:r>
            <a:r>
              <a:rPr lang="en-US" b="1" dirty="0"/>
              <a:t>faster</a:t>
            </a:r>
            <a:r>
              <a:rPr lang="en-US" dirty="0"/>
              <a:t> inference time compared to other architectures</a:t>
            </a:r>
          </a:p>
        </p:txBody>
      </p:sp>
    </p:spTree>
    <p:extLst>
      <p:ext uri="{BB962C8B-B14F-4D97-AF65-F5344CB8AC3E}">
        <p14:creationId xmlns:p14="http://schemas.microsoft.com/office/powerpoint/2010/main" val="9409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6642-F177-1E93-430C-56DDBAEC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Brain Tumor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D18A-3F70-7E06-D1F6-B29D9F79F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Tumors are abnormal tissue growths in the human anatomy, which can be malignant or benign.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Manual identification of tumors is challenging, necessitating the need for intelligent systems for automatic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Advancements in medical technologies have impacted diagnostics and predictive analysis of diseases, including brain tumor segmentation using MRI images.</a:t>
            </a:r>
          </a:p>
        </p:txBody>
      </p:sp>
    </p:spTree>
    <p:extLst>
      <p:ext uri="{BB962C8B-B14F-4D97-AF65-F5344CB8AC3E}">
        <p14:creationId xmlns:p14="http://schemas.microsoft.com/office/powerpoint/2010/main" val="2963183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4463-F539-E36B-E651-2C7F0553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Linknet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11AE1-E6AE-2479-162F-65BFB59C1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711" y="1698171"/>
            <a:ext cx="9164736" cy="4851919"/>
          </a:xfrm>
        </p:spPr>
      </p:pic>
    </p:spTree>
    <p:extLst>
      <p:ext uri="{BB962C8B-B14F-4D97-AF65-F5344CB8AC3E}">
        <p14:creationId xmlns:p14="http://schemas.microsoft.com/office/powerpoint/2010/main" val="1477686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4C48-B10F-9494-DDB6-627987FE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05130"/>
            <a:ext cx="9905998" cy="762413"/>
          </a:xfrm>
        </p:spPr>
        <p:txBody>
          <a:bodyPr/>
          <a:lstStyle/>
          <a:p>
            <a:r>
              <a:rPr lang="en-US" dirty="0"/>
              <a:t>Output of U-net vs link-net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524E56-0BF0-D8BD-0E4F-73FA9E63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63" y="2509943"/>
            <a:ext cx="8702794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1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E08E-A582-C7C2-3CFD-12BE7006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388" y="263955"/>
            <a:ext cx="9905998" cy="57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of other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BC13E-5861-B395-C991-42B4E85C3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67" y="984787"/>
            <a:ext cx="5402391" cy="57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30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2725-D9A6-D10D-64EE-BE2B3505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42657"/>
            <a:ext cx="9905998" cy="482495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Purposed outcome vs my outcome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43529-6F8D-B18B-378E-D11F4996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95" y="717883"/>
            <a:ext cx="5624047" cy="5997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3DD273-8FB8-D93B-132C-8606C79AE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46" y="717883"/>
            <a:ext cx="2196810" cy="2159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0E620-E831-4B3A-9159-693CD9E0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73" y="2916982"/>
            <a:ext cx="1748737" cy="1704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E13FBD-AA15-D92D-6D32-1CF2B1C0D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351" y="4660885"/>
            <a:ext cx="2165199" cy="21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7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CFC6-E980-0611-1AFA-DF6B8ED0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1183A-438E-3FC2-F7F8-5B447E5E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23" y="2097088"/>
            <a:ext cx="5176283" cy="2535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218A88-DA11-1077-FD8C-1AFA68D0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60" y="1529914"/>
            <a:ext cx="5890770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17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0738-55E6-AA5D-2FB0-3EFB0B16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49F4D-5DD3-D1FD-A56E-6E70F2D9D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While the deep learning methods perform segmentation task automatically, the other three benchmark algorithms, (Thresholding, K-Means, Fuzzy C-Means) needed more ‘manual’ interference but they perform better when the tumor is clearly distinguishable at the pixel level in terms of intensity and isolation.</a:t>
            </a:r>
          </a:p>
        </p:txBody>
      </p:sp>
    </p:spTree>
    <p:extLst>
      <p:ext uri="{BB962C8B-B14F-4D97-AF65-F5344CB8AC3E}">
        <p14:creationId xmlns:p14="http://schemas.microsoft.com/office/powerpoint/2010/main" val="2718059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9048-BB3B-984D-E7CA-46E2B955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A0A89-D7FD-9A0C-CEF3-26FE8E48D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U-Net demonstrates superior performance compared to widely used algorithms in brain tumor segmentation.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proposed lightweight U-Net is accurate and suitable for real-time automatic image segmentation on MRI brain scans.</a:t>
            </a:r>
          </a:p>
        </p:txBody>
      </p:sp>
    </p:spTree>
    <p:extLst>
      <p:ext uri="{BB962C8B-B14F-4D97-AF65-F5344CB8AC3E}">
        <p14:creationId xmlns:p14="http://schemas.microsoft.com/office/powerpoint/2010/main" val="3724651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B30C-B939-91CA-C132-8C4A0981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8D75A-473C-76CF-B473-CCDA0A53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lightweight U-Net architecture provides efficient and accurate brain tumor segmentation in MRI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U-Net's performance surpasses standard benchmark algorithms, making it a practical solution for real-time automatic image segmentation.</a:t>
            </a:r>
          </a:p>
        </p:txBody>
      </p:sp>
    </p:spTree>
    <p:extLst>
      <p:ext uri="{BB962C8B-B14F-4D97-AF65-F5344CB8AC3E}">
        <p14:creationId xmlns:p14="http://schemas.microsoft.com/office/powerpoint/2010/main" val="334551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75A8-9FEE-1B22-F224-AC591698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for Brain Tumor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077DD-FE53-79C9-C0BF-07A9F56A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881" y="1932246"/>
            <a:ext cx="5896501" cy="3541714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U-Net is a lightweight implementation proposed for </a:t>
            </a:r>
            <a:r>
              <a:rPr lang="en-US" b="1" dirty="0"/>
              <a:t>real-time segmentation </a:t>
            </a:r>
            <a:r>
              <a:rPr lang="en-US" dirty="0"/>
              <a:t>of MRI scans.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achieves a mean intersection-over-union (</a:t>
            </a:r>
            <a:r>
              <a:rPr lang="en-US" dirty="0" err="1"/>
              <a:t>IoU</a:t>
            </a:r>
            <a:r>
              <a:rPr lang="en-US" dirty="0"/>
              <a:t>) of </a:t>
            </a:r>
            <a:r>
              <a:rPr lang="en-US" b="1" dirty="0"/>
              <a:t>89%</a:t>
            </a:r>
            <a:r>
              <a:rPr lang="en-US" dirty="0"/>
              <a:t> on the </a:t>
            </a:r>
            <a:r>
              <a:rPr lang="en-US" b="1" dirty="0"/>
              <a:t>BITE dataset</a:t>
            </a:r>
            <a:r>
              <a:rPr lang="en-US" dirty="0"/>
              <a:t>, outperforming standard benchmark algorithms.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Effective use of the </a:t>
            </a:r>
            <a:r>
              <a:rPr lang="en-US" b="1" dirty="0"/>
              <a:t>three perspective planes </a:t>
            </a:r>
            <a:r>
              <a:rPr lang="en-US" dirty="0"/>
              <a:t>for simplified brain tumor segmentation is demonstrated.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need of </a:t>
            </a:r>
            <a:r>
              <a:rPr lang="en-US" b="1" dirty="0"/>
              <a:t>lesser data</a:t>
            </a:r>
            <a:r>
              <a:rPr lang="en-US" dirty="0"/>
              <a:t> is what makes this architecture astonishing.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additional data augmentation step is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985FF-A638-59C8-F6FB-08A9B0C7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382" y="1601148"/>
            <a:ext cx="4282752" cy="2184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9CC9E-E39E-DFAE-029A-228584F5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33" y="3922421"/>
            <a:ext cx="5228286" cy="18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3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ED43-FA9F-86C7-C54A-62DDEAF3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Segmentation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6994F-D373-15F7-07DC-6F74B2CA9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Image segmentation is crucial in medical imaging, with various algorithms proposed for brain tumor segmentation.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Techniques include </a:t>
            </a:r>
            <a:r>
              <a:rPr lang="en-US" b="1" dirty="0"/>
              <a:t>thresholding, classifiers, clustering, and deep learning networks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4159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2C11-3F6A-D604-02C2-25EAD852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3FBCE-563B-5BDD-B2E2-84DEDB19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0948"/>
            <a:ext cx="9905999" cy="35417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to convert a gray-scaled or a red–green–blue (RGB) image into a binary image and use techniques like </a:t>
            </a:r>
            <a:r>
              <a:rPr lang="en-US" b="1" dirty="0"/>
              <a:t>Otsu</a:t>
            </a:r>
            <a:r>
              <a:rPr lang="en-US" dirty="0"/>
              <a:t> and </a:t>
            </a:r>
            <a:r>
              <a:rPr lang="en-US" b="1" dirty="0"/>
              <a:t>global thresholding </a:t>
            </a:r>
            <a:r>
              <a:rPr lang="en-US" dirty="0"/>
              <a:t>for medical image segmentation.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Otsu’s method and global thresholding have been used for medical image segmentation.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937A4-56DE-009D-7790-FF6B4DCD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53" y="3812217"/>
            <a:ext cx="6416596" cy="26672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794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E374-9B1C-6895-82D6-83144C8B2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12E1E-A238-6180-8790-1E96C9DCB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classification decision are made from an existing dataset of annotated (or labeled) images</a:t>
            </a:r>
          </a:p>
          <a:p>
            <a:r>
              <a:rPr lang="en-US" dirty="0"/>
              <a:t>Classifiers, such as </a:t>
            </a:r>
            <a:r>
              <a:rPr lang="en-US" b="1" dirty="0"/>
              <a:t>k-nearest neighbor </a:t>
            </a:r>
            <a:r>
              <a:rPr lang="en-US" dirty="0"/>
              <a:t>and </a:t>
            </a:r>
            <a:r>
              <a:rPr lang="en-US" b="1" dirty="0"/>
              <a:t>Hidden Markov Models</a:t>
            </a:r>
            <a:r>
              <a:rPr lang="en-US" dirty="0"/>
              <a:t>, are used for image segmentation and feature learning.</a:t>
            </a:r>
          </a:p>
        </p:txBody>
      </p:sp>
    </p:spTree>
    <p:extLst>
      <p:ext uri="{BB962C8B-B14F-4D97-AF65-F5344CB8AC3E}">
        <p14:creationId xmlns:p14="http://schemas.microsoft.com/office/powerpoint/2010/main" val="1965997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0D09-DD97-DD86-EB2D-A0BC53CC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81" y="111967"/>
            <a:ext cx="9905998" cy="1089382"/>
          </a:xfrm>
        </p:spPr>
        <p:txBody>
          <a:bodyPr/>
          <a:lstStyle/>
          <a:p>
            <a:r>
              <a:rPr lang="en-US" dirty="0"/>
              <a:t>k-nearest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36B76-885C-0D45-0A62-DE3639682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321" y="1201349"/>
            <a:ext cx="11566881" cy="10893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Features of each pixel are computed at first. </a:t>
            </a:r>
          </a:p>
          <a:p>
            <a:r>
              <a:rPr lang="en-US" dirty="0"/>
              <a:t>Then the pixels with high degree of similarity within these features, are merged together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6E243-0C30-90D5-0F06-732AC9CE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688" y="2260239"/>
            <a:ext cx="6125708" cy="448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7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816-2DEC-5A71-0B47-AA1079B1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Models (HMM)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5370A-2A93-B15B-72B5-1A8AAF9B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proven to perform significantly better than Support Vector Regression (SVR) models when used for brain tumor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61013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141E-09C3-FD6E-1183-F87B0E98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71964-DF3C-A468-27F4-1CBFB4470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78" y="2212165"/>
            <a:ext cx="11588622" cy="3541714"/>
          </a:xfrm>
        </p:spPr>
        <p:txBody>
          <a:bodyPr/>
          <a:lstStyle/>
          <a:p>
            <a:r>
              <a:rPr lang="en-US" dirty="0"/>
              <a:t>Unsupervised learning algorithm meaning there is no target labeled dataset to learn the features from. </a:t>
            </a:r>
          </a:p>
          <a:p>
            <a:r>
              <a:rPr lang="en-US" dirty="0"/>
              <a:t>Essentially train themselves by identifying the possible underlying patterns</a:t>
            </a:r>
          </a:p>
          <a:p>
            <a:r>
              <a:rPr lang="en-US" dirty="0"/>
              <a:t>Clustering algorithms, an unsupervised learning technique, are used for image segmentation to identify underlying patterns like </a:t>
            </a:r>
            <a:r>
              <a:rPr lang="en-US" b="1" dirty="0"/>
              <a:t>k-means</a:t>
            </a:r>
            <a:r>
              <a:rPr lang="en-US" dirty="0"/>
              <a:t> and </a:t>
            </a:r>
            <a:r>
              <a:rPr lang="en-US" b="1" dirty="0"/>
              <a:t>Fuzzy c-means (soft k-means)</a:t>
            </a:r>
          </a:p>
        </p:txBody>
      </p:sp>
    </p:spTree>
    <p:extLst>
      <p:ext uri="{BB962C8B-B14F-4D97-AF65-F5344CB8AC3E}">
        <p14:creationId xmlns:p14="http://schemas.microsoft.com/office/powerpoint/2010/main" val="18968286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822</TotalTime>
  <Words>933</Words>
  <Application>Microsoft Office PowerPoint</Application>
  <PresentationFormat>Widescreen</PresentationFormat>
  <Paragraphs>85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Tw Cen MT</vt:lpstr>
      <vt:lpstr>Circuit</vt:lpstr>
      <vt:lpstr>Using U-Net network for efficient brain tumor segmentation in MRI image</vt:lpstr>
      <vt:lpstr>Introduction to Brain Tumor Segmentation</vt:lpstr>
      <vt:lpstr>U-Net for Brain Tumor Segmentation</vt:lpstr>
      <vt:lpstr>Brain Tumor Segmentation Techniques</vt:lpstr>
      <vt:lpstr>Thresholding</vt:lpstr>
      <vt:lpstr>Classifiers</vt:lpstr>
      <vt:lpstr>k-nearest neighbor</vt:lpstr>
      <vt:lpstr>Hidden Markov Models (HMM)</vt:lpstr>
      <vt:lpstr>Clustering</vt:lpstr>
      <vt:lpstr>k-means</vt:lpstr>
      <vt:lpstr>Output of k-means</vt:lpstr>
      <vt:lpstr>Fuzzy c-means (soft k-means)</vt:lpstr>
      <vt:lpstr>Convolutional Neural Network (CNN)</vt:lpstr>
      <vt:lpstr>MRNet architecture</vt:lpstr>
      <vt:lpstr>U-Net and V-Net</vt:lpstr>
      <vt:lpstr>U-Net vs V-Net</vt:lpstr>
      <vt:lpstr>U-Net&amp;V-Net architectures</vt:lpstr>
      <vt:lpstr>LinkNet</vt:lpstr>
      <vt:lpstr>Linknet vs u-net</vt:lpstr>
      <vt:lpstr>Linknet architecture</vt:lpstr>
      <vt:lpstr>Output of U-net vs link-net</vt:lpstr>
      <vt:lpstr>Comparison of other models</vt:lpstr>
      <vt:lpstr>Purposed outcome vs my outcome</vt:lpstr>
      <vt:lpstr>Loss plots</vt:lpstr>
      <vt:lpstr>Conclusion</vt:lpstr>
      <vt:lpstr>Benchmarking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U-Net network for efficient brain tumor segmentation in MRI image</dc:title>
  <dc:creator>kaveh karimadini</dc:creator>
  <cp:lastModifiedBy>kaveh karimadini</cp:lastModifiedBy>
  <cp:revision>4</cp:revision>
  <dcterms:created xsi:type="dcterms:W3CDTF">2023-11-21T11:47:27Z</dcterms:created>
  <dcterms:modified xsi:type="dcterms:W3CDTF">2023-12-21T08:37:31Z</dcterms:modified>
</cp:coreProperties>
</file>